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36" autoAdjust="0"/>
    <p:restoredTop sz="86632" autoAdjust="0"/>
  </p:normalViewPr>
  <p:slideViewPr>
    <p:cSldViewPr snapToGrid="0" snapToObjects="1">
      <p:cViewPr>
        <p:scale>
          <a:sx n="70" d="100"/>
          <a:sy n="70" d="100"/>
        </p:scale>
        <p:origin x="61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529553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189321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371410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29934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Nguyễn</a:t>
            </a:r>
            <a:r>
              <a:rPr lang="en-US" dirty="0">
                <a:solidFill>
                  <a:schemeClr val="bg2"/>
                </a:solidFill>
                <a:latin typeface="Abadi"/>
                <a:ea typeface="SF Pro" pitchFamily="2" charset="0"/>
                <a:cs typeface="SF Pro" pitchFamily="2" charset="0"/>
              </a:rPr>
              <a:t> Thanh </a:t>
            </a:r>
            <a:r>
              <a:rPr lang="en-US" dirty="0" err="1">
                <a:solidFill>
                  <a:schemeClr val="bg2"/>
                </a:solidFill>
                <a:latin typeface="Abadi"/>
                <a:ea typeface="SF Pro" pitchFamily="2" charset="0"/>
                <a:cs typeface="SF Pro" pitchFamily="2" charset="0"/>
              </a:rPr>
              <a:t>Tùng</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Thursday, May 4,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https://github.com/Tunggbe/SpaceY/blob/main/SpaceY/Week%201/Data%20Wrangling.ipynb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We explored the data by visualizing the relationship between flight number and launch Site, payload and launch site, success rate of each orbit type, flight number and orbit type, the 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https://github.com/Tunggbe/SpaceY/blob/main/SpaceY/Week%202/the%20EDA%20with%20Visualization%20lab.ipynb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4682"/>
            <a:ext cx="10687962" cy="4894667"/>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Selected all columns from the "SPACEXTBL" table.</a:t>
            </a:r>
          </a:p>
          <a:p>
            <a:pPr>
              <a:lnSpc>
                <a:spcPct val="100000"/>
              </a:lnSpc>
              <a:spcBef>
                <a:spcPts val="1400"/>
              </a:spcBef>
            </a:pPr>
            <a:r>
              <a:rPr lang="en-US" sz="1400" dirty="0">
                <a:solidFill>
                  <a:schemeClr val="accent3">
                    <a:lumMod val="25000"/>
                  </a:schemeClr>
                </a:solidFill>
                <a:latin typeface="Abadi"/>
              </a:rPr>
              <a:t>Selected distinct values in the "LAUNCH_SITE" column from the "SPACEXTBL" table.</a:t>
            </a:r>
          </a:p>
          <a:p>
            <a:pPr>
              <a:lnSpc>
                <a:spcPct val="100000"/>
              </a:lnSpc>
              <a:spcBef>
                <a:spcPts val="1400"/>
              </a:spcBef>
            </a:pPr>
            <a:r>
              <a:rPr lang="en-US" sz="1400" dirty="0">
                <a:solidFill>
                  <a:schemeClr val="accent3">
                    <a:lumMod val="25000"/>
                  </a:schemeClr>
                </a:solidFill>
                <a:latin typeface="Abadi"/>
              </a:rPr>
              <a:t>Selected the "LAUNCH_SITE" column from the "SPACEXTBL" table where the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column contains the string "CCA".</a:t>
            </a:r>
          </a:p>
          <a:p>
            <a:pPr>
              <a:lnSpc>
                <a:spcPct val="100000"/>
              </a:lnSpc>
              <a:spcBef>
                <a:spcPts val="1400"/>
              </a:spcBef>
            </a:pPr>
            <a:r>
              <a:rPr lang="en-US" sz="1400" dirty="0">
                <a:solidFill>
                  <a:schemeClr val="accent3">
                    <a:lumMod val="25000"/>
                  </a:schemeClr>
                </a:solidFill>
                <a:latin typeface="Abadi"/>
              </a:rPr>
              <a:t>Calculated the sum of the "PAYLOAD_MASS__KG_" column in the "SPACEXTBL" table.</a:t>
            </a:r>
          </a:p>
          <a:p>
            <a:pPr>
              <a:lnSpc>
                <a:spcPct val="100000"/>
              </a:lnSpc>
              <a:spcBef>
                <a:spcPts val="1400"/>
              </a:spcBef>
            </a:pPr>
            <a:r>
              <a:rPr lang="en-US" sz="1400" dirty="0">
                <a:solidFill>
                  <a:schemeClr val="accent3">
                    <a:lumMod val="25000"/>
                  </a:schemeClr>
                </a:solidFill>
                <a:latin typeface="Abadi"/>
              </a:rPr>
              <a:t>Calculated the average of the "PAYLOAD_MASS__KG_" column in the "SPACEXTBL" table where the "</a:t>
            </a:r>
            <a:r>
              <a:rPr lang="en-US" sz="1400" dirty="0" err="1">
                <a:solidFill>
                  <a:schemeClr val="accent3">
                    <a:lumMod val="25000"/>
                  </a:schemeClr>
                </a:solidFill>
                <a:latin typeface="Abadi"/>
              </a:rPr>
              <a:t>Booster_Version</a:t>
            </a:r>
            <a:r>
              <a:rPr lang="en-US" sz="1400" dirty="0">
                <a:solidFill>
                  <a:schemeClr val="accent3">
                    <a:lumMod val="25000"/>
                  </a:schemeClr>
                </a:solidFill>
                <a:latin typeface="Abadi"/>
              </a:rPr>
              <a:t>" column contains the string "F9 v1.1".</a:t>
            </a:r>
          </a:p>
          <a:p>
            <a:pPr>
              <a:lnSpc>
                <a:spcPct val="100000"/>
              </a:lnSpc>
              <a:spcBef>
                <a:spcPts val="1400"/>
              </a:spcBef>
            </a:pPr>
            <a:r>
              <a:rPr lang="en-US" sz="1400" dirty="0">
                <a:solidFill>
                  <a:schemeClr val="accent3">
                    <a:lumMod val="25000"/>
                  </a:schemeClr>
                </a:solidFill>
                <a:latin typeface="Abadi"/>
              </a:rPr>
              <a:t>Selected the "BOOSTER_VERSION" column from the "SPACEXTBL" table where the "Landing Outcome" column contains the string "Success (drone ship)" and the "PAYLOAD_MASS__KG" column is between 4000 and 6000.</a:t>
            </a:r>
          </a:p>
          <a:p>
            <a:pPr>
              <a:lnSpc>
                <a:spcPct val="100000"/>
              </a:lnSpc>
              <a:spcBef>
                <a:spcPts val="1400"/>
              </a:spcBef>
            </a:pPr>
            <a:r>
              <a:rPr lang="en-US" sz="1400" dirty="0">
                <a:solidFill>
                  <a:schemeClr val="accent3">
                    <a:lumMod val="25000"/>
                  </a:schemeClr>
                </a:solidFill>
                <a:latin typeface="Abadi"/>
              </a:rPr>
              <a:t>Counted the number of occurrences of each distinct value in the "</a:t>
            </a:r>
            <a:r>
              <a:rPr lang="en-US" sz="1400" dirty="0" err="1">
                <a:solidFill>
                  <a:schemeClr val="accent3">
                    <a:lumMod val="25000"/>
                  </a:schemeClr>
                </a:solidFill>
                <a:latin typeface="Abadi"/>
              </a:rPr>
              <a:t>Mission_Outcome</a:t>
            </a:r>
            <a:r>
              <a:rPr lang="en-US" sz="1400" dirty="0">
                <a:solidFill>
                  <a:schemeClr val="accent3">
                    <a:lumMod val="25000"/>
                  </a:schemeClr>
                </a:solidFill>
                <a:latin typeface="Abadi"/>
              </a:rPr>
              <a:t>" column from the "SPACEXTBL" table.</a:t>
            </a:r>
          </a:p>
          <a:p>
            <a:pPr>
              <a:lnSpc>
                <a:spcPct val="100000"/>
              </a:lnSpc>
              <a:spcBef>
                <a:spcPts val="1400"/>
              </a:spcBef>
            </a:pPr>
            <a:r>
              <a:rPr lang="en-US" sz="1400" dirty="0">
                <a:solidFill>
                  <a:schemeClr val="accent3">
                    <a:lumMod val="25000"/>
                  </a:schemeClr>
                </a:solidFill>
                <a:latin typeface="Abadi"/>
              </a:rPr>
              <a:t>Selected the "Payload" and "PAYLOAD_MASS__KG_" columns from the "SPACEXTBL" table where the "PAYLOAD_MASS__KG_" column has the maximum value.</a:t>
            </a:r>
          </a:p>
          <a:p>
            <a:pPr>
              <a:lnSpc>
                <a:spcPct val="100000"/>
              </a:lnSpc>
              <a:spcBef>
                <a:spcPts val="1400"/>
              </a:spcBef>
            </a:pPr>
            <a:r>
              <a:rPr lang="en-US" sz="1400" dirty="0">
                <a:solidFill>
                  <a:schemeClr val="accent3">
                    <a:lumMod val="25000"/>
                  </a:schemeClr>
                </a:solidFill>
                <a:latin typeface="Abadi"/>
              </a:rPr>
              <a:t>Selected the "</a:t>
            </a:r>
            <a:r>
              <a:rPr lang="en-US" sz="1400" dirty="0" err="1">
                <a:solidFill>
                  <a:schemeClr val="accent3">
                    <a:lumMod val="25000"/>
                  </a:schemeClr>
                </a:solidFill>
                <a:latin typeface="Abadi"/>
              </a:rPr>
              <a:t>Booster_Version</a:t>
            </a:r>
            <a:r>
              <a:rPr lang="en-US" sz="1400" dirty="0">
                <a:solidFill>
                  <a:schemeClr val="accent3">
                    <a:lumMod val="25000"/>
                  </a:schemeClr>
                </a:solidFill>
                <a:latin typeface="Abadi"/>
              </a:rPr>
              <a:t>" and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columns from the "SPACEXTBL" table where the "Landing _Outcome" column contains the string "Failure (drone ship)" and the year in the "Date" column is 2015.</a:t>
            </a:r>
          </a:p>
          <a:p>
            <a:pPr>
              <a:lnSpc>
                <a:spcPct val="100000"/>
              </a:lnSpc>
              <a:spcBef>
                <a:spcPts val="1400"/>
              </a:spcBef>
            </a:pPr>
            <a:r>
              <a:rPr lang="en-US" sz="1400" dirty="0">
                <a:solidFill>
                  <a:schemeClr val="accent3">
                    <a:lumMod val="25000"/>
                  </a:schemeClr>
                </a:solidFill>
                <a:latin typeface="Abadi"/>
              </a:rPr>
              <a:t>Selected the "Date", "</a:t>
            </a:r>
            <a:r>
              <a:rPr lang="en-US" sz="1400" dirty="0" err="1">
                <a:solidFill>
                  <a:schemeClr val="accent3">
                    <a:lumMod val="25000"/>
                  </a:schemeClr>
                </a:solidFill>
                <a:latin typeface="Abadi"/>
              </a:rPr>
              <a:t>Booster_Version</a:t>
            </a:r>
            <a:r>
              <a:rPr lang="en-US" sz="1400" dirty="0">
                <a:solidFill>
                  <a:schemeClr val="accent3">
                    <a:lumMod val="25000"/>
                  </a:schemeClr>
                </a:solidFill>
                <a:latin typeface="Abadi"/>
              </a:rPr>
              <a:t>", and "Landing _Outcome" columns from the "SP”</a:t>
            </a:r>
          </a:p>
          <a:p>
            <a:pPr>
              <a:lnSpc>
                <a:spcPct val="100000"/>
              </a:lnSpc>
              <a:spcBef>
                <a:spcPts val="1400"/>
              </a:spcBef>
            </a:pPr>
            <a:r>
              <a:rPr lang="en-US" sz="1400" dirty="0">
                <a:solidFill>
                  <a:schemeClr val="accent3">
                    <a:lumMod val="25000"/>
                  </a:schemeClr>
                </a:solidFill>
                <a:latin typeface="Abadi" panose="020B0604020104020204" pitchFamily="34" charset="0"/>
              </a:rPr>
              <a:t>https://github.com/Tunggbe/SpaceY/blob/main/SpaceY/Week%202/jupyter-labs-eda-sql-coursera_sqllite.ipynb</a:t>
            </a:r>
            <a:endParaRPr lang="en-US" sz="1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and lines to indicate the success or failure of launches for each site on the Folium map. </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launch outcomes (failure or success) to class 0 and 1, i.e., 0 for failure and 1 for success. </a:t>
            </a:r>
          </a:p>
          <a:p>
            <a:pPr>
              <a:lnSpc>
                <a:spcPct val="100000"/>
              </a:lnSpc>
              <a:spcBef>
                <a:spcPts val="1400"/>
              </a:spcBef>
            </a:pPr>
            <a:r>
              <a:rPr lang="en-US" sz="2200" dirty="0">
                <a:solidFill>
                  <a:schemeClr val="accent3">
                    <a:lumMod val="25000"/>
                  </a:schemeClr>
                </a:solidFill>
                <a:latin typeface="Abadi" panose="020B0604020104020204" pitchFamily="34" charset="0"/>
              </a:rPr>
              <a:t>Using color-labeled marker clusters, we identified which launch sites have a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also calculated the distances between launch sites and their proximities, answering questions such as: </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near railways, highways, and coastlines? </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a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https://github.com/Tunggbe/SpaceY/blob/main/SpaceY/Week%203/spacex_dash_app.py</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t>
            </a:r>
            <a:r>
              <a:rPr lang="en-US" sz="2200" dirty="0" err="1">
                <a:solidFill>
                  <a:schemeClr val="accent3">
                    <a:lumMod val="25000"/>
                  </a:schemeClr>
                </a:solidFill>
                <a:latin typeface="Abadi" panose="020B0604020104020204" pitchFamily="34" charset="0"/>
              </a:rPr>
              <a:t>bullt</a:t>
            </a:r>
            <a:r>
              <a:rPr lang="en-US" sz="2200" dirty="0">
                <a:solidFill>
                  <a:schemeClr val="accent3">
                    <a:lumMod val="25000"/>
                  </a:schemeClr>
                </a:solidFill>
                <a:latin typeface="Abadi" panose="020B0604020104020204" pitchFamily="34" charset="0"/>
              </a:rPr>
              <a: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https://github.com/Tunggbe/SpaceY/blob/main/SpaceY/Week%203/spacex_dash_app.py</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latin typeface="Abadi" panose="020B0604020104020204" pitchFamily="34" charset="0"/>
              </a:rPr>
              <a:t>https://github.com/Tunggbe/SpaceY/blob/main/SpaceY/Week%204/IBM-DS0321EN-SkillsNetwork_labs_module_4_SpaceX_Machine_Learning_Prediction_Part_5.jupyterlite.ipynb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4967" y="1588844"/>
            <a:ext cx="4292244" cy="42801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28600EB8-02D0-CD54-9F8D-81359BFCDE25}"/>
              </a:ext>
            </a:extLst>
          </p:cNvPr>
          <p:cNvPicPr>
            <a:picLocks noChangeAspect="1"/>
          </p:cNvPicPr>
          <p:nvPr/>
        </p:nvPicPr>
        <p:blipFill>
          <a:blip r:embed="rId4"/>
          <a:stretch>
            <a:fillRect/>
          </a:stretch>
        </p:blipFill>
        <p:spPr>
          <a:xfrm>
            <a:off x="4797211" y="1588844"/>
            <a:ext cx="7288349" cy="393558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8" name="Picture 7">
            <a:extLst>
              <a:ext uri="{FF2B5EF4-FFF2-40B4-BE49-F238E27FC236}">
                <a16:creationId xmlns:a16="http://schemas.microsoft.com/office/drawing/2014/main" id="{5410D975-959B-7CA8-6E32-8F44B34AE2F2}"/>
              </a:ext>
            </a:extLst>
          </p:cNvPr>
          <p:cNvPicPr>
            <a:picLocks noChangeAspect="1"/>
          </p:cNvPicPr>
          <p:nvPr/>
        </p:nvPicPr>
        <p:blipFill>
          <a:blip r:embed="rId3"/>
          <a:stretch>
            <a:fillRect/>
          </a:stretch>
        </p:blipFill>
        <p:spPr>
          <a:xfrm>
            <a:off x="4702249" y="1466162"/>
            <a:ext cx="7355369" cy="418094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ES-L1, GEO, HEO, and SSO had the highest success rates, while SO had the lowest.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6A44E1D-B8A4-24F0-AC11-C6E03788AB23}"/>
              </a:ext>
            </a:extLst>
          </p:cNvPr>
          <p:cNvPicPr>
            <a:picLocks noChangeAspect="1"/>
          </p:cNvPicPr>
          <p:nvPr/>
        </p:nvPicPr>
        <p:blipFill>
          <a:blip r:embed="rId3"/>
          <a:stretch>
            <a:fillRect/>
          </a:stretch>
        </p:blipFill>
        <p:spPr>
          <a:xfrm>
            <a:off x="6019484" y="1492321"/>
            <a:ext cx="5266127" cy="45332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6728" y="1598049"/>
            <a:ext cx="3957851" cy="42832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displays the relationship between Flight Number and Orbit type. We can see that for LEO orbits, the success rate appears to increase with the number of flights, while for GTO orbits, there seems to be no correlation between the number of flights and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EC113A8-0DF2-BD07-F200-5A9B5B68BBF7}"/>
              </a:ext>
            </a:extLst>
          </p:cNvPr>
          <p:cNvPicPr>
            <a:picLocks noChangeAspect="1"/>
          </p:cNvPicPr>
          <p:nvPr/>
        </p:nvPicPr>
        <p:blipFill>
          <a:blip r:embed="rId3"/>
          <a:stretch>
            <a:fillRect/>
          </a:stretch>
        </p:blipFill>
        <p:spPr>
          <a:xfrm>
            <a:off x="4531057" y="1598049"/>
            <a:ext cx="7539767" cy="406486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6948"/>
            <a:ext cx="3433499" cy="43020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plot displays the relationship between Flight Number and Orbit Type. It can be observed that in the LEO orbit, the success rate is positively correlated with the number of flights, while in the GTO orbit, there is no apparent relationship between the two variables.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67BD43D-CDF4-C6DD-5D30-974DB0393241}"/>
              </a:ext>
            </a:extLst>
          </p:cNvPr>
          <p:cNvPicPr>
            <a:picLocks noChangeAspect="1"/>
          </p:cNvPicPr>
          <p:nvPr/>
        </p:nvPicPr>
        <p:blipFill>
          <a:blip r:embed="rId3"/>
          <a:stretch>
            <a:fillRect/>
          </a:stretch>
        </p:blipFill>
        <p:spPr>
          <a:xfrm>
            <a:off x="4375463" y="1566948"/>
            <a:ext cx="7618578" cy="39793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for heavy payloads, successful landings are more likely to occur in the PO, LEO, and ISS orbits.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50D2F84-0B9F-2605-3AB4-695490E11665}"/>
              </a:ext>
            </a:extLst>
          </p:cNvPr>
          <p:cNvPicPr>
            <a:picLocks noChangeAspect="1"/>
          </p:cNvPicPr>
          <p:nvPr/>
        </p:nvPicPr>
        <p:blipFill>
          <a:blip r:embed="rId3"/>
          <a:stretch>
            <a:fillRect/>
          </a:stretch>
        </p:blipFill>
        <p:spPr>
          <a:xfrm>
            <a:off x="5524639" y="1500393"/>
            <a:ext cx="5933333" cy="438095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key word DISTINCT to show only unique launch sites from the SpaceX</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ED624BA-2F68-8C59-5B40-84ABA6E864FE}"/>
              </a:ext>
            </a:extLst>
          </p:cNvPr>
          <p:cNvPicPr>
            <a:picLocks noChangeAspect="1"/>
          </p:cNvPicPr>
          <p:nvPr/>
        </p:nvPicPr>
        <p:blipFill>
          <a:blip r:embed="rId3"/>
          <a:stretch>
            <a:fillRect/>
          </a:stretch>
        </p:blipFill>
        <p:spPr>
          <a:xfrm>
            <a:off x="3086916" y="2947842"/>
            <a:ext cx="5881790" cy="347936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the query above to show 5 records with launch sites starting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62A4D32-1EBB-5D66-E631-4A06D9CFA645}"/>
              </a:ext>
            </a:extLst>
          </p:cNvPr>
          <p:cNvPicPr>
            <a:picLocks noChangeAspect="1"/>
          </p:cNvPicPr>
          <p:nvPr/>
        </p:nvPicPr>
        <p:blipFill>
          <a:blip r:embed="rId3"/>
          <a:stretch>
            <a:fillRect/>
          </a:stretch>
        </p:blipFill>
        <p:spPr>
          <a:xfrm>
            <a:off x="0" y="3088947"/>
            <a:ext cx="12192000" cy="239972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6424C2B-C497-C837-5983-3AB8F0A7E92F}"/>
              </a:ext>
            </a:extLst>
          </p:cNvPr>
          <p:cNvPicPr>
            <a:picLocks noChangeAspect="1"/>
          </p:cNvPicPr>
          <p:nvPr/>
        </p:nvPicPr>
        <p:blipFill>
          <a:blip r:embed="rId3"/>
          <a:stretch>
            <a:fillRect/>
          </a:stretch>
        </p:blipFill>
        <p:spPr>
          <a:xfrm>
            <a:off x="770010" y="3203111"/>
            <a:ext cx="9247503" cy="208453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904075C-122F-38DB-1959-5A2B445D01C0}"/>
              </a:ext>
            </a:extLst>
          </p:cNvPr>
          <p:cNvPicPr>
            <a:picLocks noChangeAspect="1"/>
          </p:cNvPicPr>
          <p:nvPr/>
        </p:nvPicPr>
        <p:blipFill>
          <a:blip r:embed="rId3"/>
          <a:stretch>
            <a:fillRect/>
          </a:stretch>
        </p:blipFill>
        <p:spPr>
          <a:xfrm>
            <a:off x="873765" y="3159400"/>
            <a:ext cx="10444470" cy="22619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4867"/>
            <a:ext cx="10120902" cy="207413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observed that the dates of the first successful landing outcome on ground pad was 22nd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C5ED545D-2C85-BFF1-4004-7DE53EEC74EF}"/>
              </a:ext>
            </a:extLst>
          </p:cNvPr>
          <p:cNvPicPr>
            <a:picLocks noChangeAspect="1"/>
          </p:cNvPicPr>
          <p:nvPr/>
        </p:nvPicPr>
        <p:blipFill>
          <a:blip r:embed="rId3"/>
          <a:stretch>
            <a:fillRect/>
          </a:stretch>
        </p:blipFill>
        <p:spPr>
          <a:xfrm>
            <a:off x="593471" y="2396154"/>
            <a:ext cx="11005058" cy="32883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57091"/>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14379FD-AE45-B3F5-8C7B-0000750BD855}"/>
              </a:ext>
            </a:extLst>
          </p:cNvPr>
          <p:cNvPicPr>
            <a:picLocks noChangeAspect="1"/>
          </p:cNvPicPr>
          <p:nvPr/>
        </p:nvPicPr>
        <p:blipFill>
          <a:blip r:embed="rId3"/>
          <a:stretch>
            <a:fillRect/>
          </a:stretch>
        </p:blipFill>
        <p:spPr>
          <a:xfrm>
            <a:off x="770011" y="3682716"/>
            <a:ext cx="10047619" cy="234285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wildcard like '%’ to filter for WHERE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was a success or a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36A6E1D-2078-7E19-27C9-8E2616EE9FAA}"/>
              </a:ext>
            </a:extLst>
          </p:cNvPr>
          <p:cNvPicPr>
            <a:picLocks noChangeAspect="1"/>
          </p:cNvPicPr>
          <p:nvPr/>
        </p:nvPicPr>
        <p:blipFill>
          <a:blip r:embed="rId3"/>
          <a:stretch>
            <a:fillRect/>
          </a:stretch>
        </p:blipFill>
        <p:spPr>
          <a:xfrm>
            <a:off x="786681" y="3137115"/>
            <a:ext cx="9728918" cy="329009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8549"/>
            <a:ext cx="9745589" cy="1555845"/>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determined the booster that have carried the maximum payload using a subquery in the WHERE clause and the MAX()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C129060-8A30-0EAF-0A24-4567833531E6}"/>
              </a:ext>
            </a:extLst>
          </p:cNvPr>
          <p:cNvPicPr>
            <a:picLocks noChangeAspect="1"/>
          </p:cNvPicPr>
          <p:nvPr/>
        </p:nvPicPr>
        <p:blipFill>
          <a:blip r:embed="rId3"/>
          <a:stretch>
            <a:fillRect/>
          </a:stretch>
        </p:blipFill>
        <p:spPr>
          <a:xfrm>
            <a:off x="770010" y="2486662"/>
            <a:ext cx="8947195" cy="394054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 of the WHERE clause, LIKE, AND, and BETWEEN conditions to filter for failed landing outcomes of drone ships, their booster versions, and launch site names for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17608A0-9998-82AF-CFE5-F7FAFB4AE00B}"/>
              </a:ext>
            </a:extLst>
          </p:cNvPr>
          <p:cNvPicPr>
            <a:picLocks noChangeAspect="1"/>
          </p:cNvPicPr>
          <p:nvPr/>
        </p:nvPicPr>
        <p:blipFill>
          <a:blip r:embed="rId3"/>
          <a:stretch>
            <a:fillRect/>
          </a:stretch>
        </p:blipFill>
        <p:spPr>
          <a:xfrm>
            <a:off x="162666" y="3129865"/>
            <a:ext cx="11866667" cy="194710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8425"/>
            <a:ext cx="10830587" cy="2169994"/>
          </a:xfrm>
          <a:prstGeom prst="rect">
            <a:avLst/>
          </a:prstGeom>
        </p:spPr>
        <p:txBody>
          <a:bodyPr lIns="91440" tIns="45720" rIns="91440" bIns="45720" anchor="t"/>
          <a:lstStyle/>
          <a:p>
            <a:pPr>
              <a:lnSpc>
                <a:spcPct val="100000"/>
              </a:lnSpc>
              <a:spcBef>
                <a:spcPts val="1400"/>
              </a:spcBef>
            </a:pPr>
            <a:r>
              <a:rPr lang="en-US" sz="2200" dirty="0">
                <a:latin typeface="Abadi" panose="020B0604020104020204" pitchFamily="34" charset="0"/>
              </a:rPr>
              <a:t>We selected Landing outcomes and the COUNT of landing outcomes from the data and used the WHERE clause to filter for landing outcomes BETWEEN 2010-06-04 to 2010-03-20. </a:t>
            </a:r>
          </a:p>
          <a:p>
            <a:pPr>
              <a:lnSpc>
                <a:spcPct val="100000"/>
              </a:lnSpc>
              <a:spcBef>
                <a:spcPts val="1400"/>
              </a:spcBef>
            </a:pPr>
            <a:r>
              <a:rPr lang="en-US" sz="2200" dirty="0">
                <a:latin typeface="Abadi" panose="020B0604020104020204" pitchFamily="34" charset="0"/>
              </a:rPr>
              <a:t>We applied the GROUP BY clause to group the landing outcomes and the ORDER BY clause to order the grouped landing outcome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27461935-EAF5-309C-7D20-9C766E656C4E}"/>
              </a:ext>
            </a:extLst>
          </p:cNvPr>
          <p:cNvPicPr>
            <a:picLocks noChangeAspect="1"/>
          </p:cNvPicPr>
          <p:nvPr/>
        </p:nvPicPr>
        <p:blipFill>
          <a:blip r:embed="rId3"/>
          <a:stretch>
            <a:fillRect/>
          </a:stretch>
        </p:blipFill>
        <p:spPr>
          <a:xfrm>
            <a:off x="0" y="3429000"/>
            <a:ext cx="12192000" cy="318918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pitchFamily="34" charset="0"/>
              </a:rPr>
              <a:t>All launch sites global map markers</a:t>
            </a:r>
            <a:endParaRPr lang="en-US" dirty="0">
              <a:solidFill>
                <a:srgbClr val="0B49CB"/>
              </a:solidFill>
              <a:latin typeface="Abadi" panose="020B0604020104020204" pitchFamily="34" charset="0"/>
            </a:endParaRPr>
          </a:p>
        </p:txBody>
      </p:sp>
      <p:pic>
        <p:nvPicPr>
          <p:cNvPr id="6" name="Picture 5">
            <a:extLst>
              <a:ext uri="{FF2B5EF4-FFF2-40B4-BE49-F238E27FC236}">
                <a16:creationId xmlns:a16="http://schemas.microsoft.com/office/drawing/2014/main" id="{561C769A-E783-B611-7F7E-BEE46684B0CC}"/>
              </a:ext>
            </a:extLst>
          </p:cNvPr>
          <p:cNvPicPr>
            <a:picLocks noChangeAspect="1"/>
          </p:cNvPicPr>
          <p:nvPr/>
        </p:nvPicPr>
        <p:blipFill>
          <a:blip r:embed="rId3"/>
          <a:stretch>
            <a:fillRect/>
          </a:stretch>
        </p:blipFill>
        <p:spPr>
          <a:xfrm>
            <a:off x="375990" y="1372873"/>
            <a:ext cx="11163869" cy="525684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pitchFamily="34" charset="0"/>
              </a:rPr>
              <a:t>Markers showing launch sites with color labels</a:t>
            </a:r>
            <a:endParaRPr lang="en-US"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9B630992-D6D8-CC77-F8F3-017A957D5FB7}"/>
              </a:ext>
            </a:extLst>
          </p:cNvPr>
          <p:cNvPicPr>
            <a:picLocks noChangeAspect="1"/>
          </p:cNvPicPr>
          <p:nvPr/>
        </p:nvPicPr>
        <p:blipFill>
          <a:blip r:embed="rId4"/>
          <a:stretch>
            <a:fillRect/>
          </a:stretch>
        </p:blipFill>
        <p:spPr>
          <a:xfrm>
            <a:off x="0" y="1286142"/>
            <a:ext cx="7751928" cy="4107051"/>
          </a:xfrm>
          <a:prstGeom prst="rect">
            <a:avLst/>
          </a:prstGeom>
        </p:spPr>
      </p:pic>
      <p:pic>
        <p:nvPicPr>
          <p:cNvPr id="7" name="Picture 6">
            <a:extLst>
              <a:ext uri="{FF2B5EF4-FFF2-40B4-BE49-F238E27FC236}">
                <a16:creationId xmlns:a16="http://schemas.microsoft.com/office/drawing/2014/main" id="{3EB11BBE-5D25-39BE-2682-5D3D3FA0FD5A}"/>
              </a:ext>
            </a:extLst>
          </p:cNvPr>
          <p:cNvPicPr>
            <a:picLocks noChangeAspect="1"/>
          </p:cNvPicPr>
          <p:nvPr/>
        </p:nvPicPr>
        <p:blipFill>
          <a:blip r:embed="rId5"/>
          <a:stretch>
            <a:fillRect/>
          </a:stretch>
        </p:blipFill>
        <p:spPr>
          <a:xfrm>
            <a:off x="6695668" y="1286143"/>
            <a:ext cx="2438095" cy="2142857"/>
          </a:xfrm>
          <a:prstGeom prst="rect">
            <a:avLst/>
          </a:prstGeom>
        </p:spPr>
      </p:pic>
      <p:pic>
        <p:nvPicPr>
          <p:cNvPr id="10" name="Picture 9">
            <a:extLst>
              <a:ext uri="{FF2B5EF4-FFF2-40B4-BE49-F238E27FC236}">
                <a16:creationId xmlns:a16="http://schemas.microsoft.com/office/drawing/2014/main" id="{1FF739BE-BD2D-BA82-86B1-3E1DBA87B158}"/>
              </a:ext>
            </a:extLst>
          </p:cNvPr>
          <p:cNvPicPr>
            <a:picLocks noChangeAspect="1"/>
          </p:cNvPicPr>
          <p:nvPr/>
        </p:nvPicPr>
        <p:blipFill>
          <a:blip r:embed="rId6"/>
          <a:stretch>
            <a:fillRect/>
          </a:stretch>
        </p:blipFill>
        <p:spPr>
          <a:xfrm>
            <a:off x="8930184" y="1286142"/>
            <a:ext cx="3170830" cy="2534990"/>
          </a:xfrm>
          <a:prstGeom prst="rect">
            <a:avLst/>
          </a:prstGeom>
        </p:spPr>
      </p:pic>
      <p:pic>
        <p:nvPicPr>
          <p:cNvPr id="12" name="Picture 11">
            <a:extLst>
              <a:ext uri="{FF2B5EF4-FFF2-40B4-BE49-F238E27FC236}">
                <a16:creationId xmlns:a16="http://schemas.microsoft.com/office/drawing/2014/main" id="{783AAC06-182C-B67A-7A96-C3CA9EADE4A9}"/>
              </a:ext>
            </a:extLst>
          </p:cNvPr>
          <p:cNvPicPr>
            <a:picLocks noChangeAspect="1"/>
          </p:cNvPicPr>
          <p:nvPr/>
        </p:nvPicPr>
        <p:blipFill>
          <a:blip r:embed="rId7"/>
          <a:stretch>
            <a:fillRect/>
          </a:stretch>
        </p:blipFill>
        <p:spPr>
          <a:xfrm>
            <a:off x="6695668" y="3339667"/>
            <a:ext cx="3612992" cy="2450826"/>
          </a:xfrm>
          <a:prstGeom prst="rect">
            <a:avLst/>
          </a:prstGeom>
        </p:spPr>
      </p:pic>
      <p:pic>
        <p:nvPicPr>
          <p:cNvPr id="16" name="Picture 15">
            <a:extLst>
              <a:ext uri="{FF2B5EF4-FFF2-40B4-BE49-F238E27FC236}">
                <a16:creationId xmlns:a16="http://schemas.microsoft.com/office/drawing/2014/main" id="{21EB3703-C740-3AEC-ED32-AD62400A9A36}"/>
              </a:ext>
            </a:extLst>
          </p:cNvPr>
          <p:cNvPicPr>
            <a:picLocks noChangeAspect="1"/>
          </p:cNvPicPr>
          <p:nvPr/>
        </p:nvPicPr>
        <p:blipFill>
          <a:blip r:embed="rId8"/>
          <a:stretch>
            <a:fillRect/>
          </a:stretch>
        </p:blipFill>
        <p:spPr>
          <a:xfrm>
            <a:off x="0" y="4759004"/>
            <a:ext cx="2356185" cy="2098996"/>
          </a:xfrm>
          <a:prstGeom prst="rect">
            <a:avLst/>
          </a:prstGeom>
        </p:spPr>
      </p:pic>
      <p:pic>
        <p:nvPicPr>
          <p:cNvPr id="18" name="Picture 17">
            <a:extLst>
              <a:ext uri="{FF2B5EF4-FFF2-40B4-BE49-F238E27FC236}">
                <a16:creationId xmlns:a16="http://schemas.microsoft.com/office/drawing/2014/main" id="{B1810DF9-3F9B-EDB0-362C-C2D7172DADD1}"/>
              </a:ext>
            </a:extLst>
          </p:cNvPr>
          <p:cNvPicPr>
            <a:picLocks noChangeAspect="1"/>
          </p:cNvPicPr>
          <p:nvPr/>
        </p:nvPicPr>
        <p:blipFill>
          <a:blip r:embed="rId9"/>
          <a:stretch>
            <a:fillRect/>
          </a:stretch>
        </p:blipFill>
        <p:spPr>
          <a:xfrm>
            <a:off x="2356185" y="4759004"/>
            <a:ext cx="3612993" cy="2150222"/>
          </a:xfrm>
          <a:prstGeom prst="rect">
            <a:avLst/>
          </a:prstGeom>
        </p:spPr>
      </p:pic>
      <p:pic>
        <p:nvPicPr>
          <p:cNvPr id="20" name="Picture 19">
            <a:extLst>
              <a:ext uri="{FF2B5EF4-FFF2-40B4-BE49-F238E27FC236}">
                <a16:creationId xmlns:a16="http://schemas.microsoft.com/office/drawing/2014/main" id="{838BFF41-6434-1645-3796-BF7D1D8F74CF}"/>
              </a:ext>
            </a:extLst>
          </p:cNvPr>
          <p:cNvPicPr>
            <a:picLocks noChangeAspect="1"/>
          </p:cNvPicPr>
          <p:nvPr/>
        </p:nvPicPr>
        <p:blipFill>
          <a:blip r:embed="rId10"/>
          <a:stretch>
            <a:fillRect/>
          </a:stretch>
        </p:blipFill>
        <p:spPr>
          <a:xfrm>
            <a:off x="5969178" y="4904764"/>
            <a:ext cx="2291703" cy="195323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pitchFamily="34" charset="0"/>
              </a:rPr>
              <a:t>Launch Site distance to landmarks</a:t>
            </a:r>
            <a:endParaRPr lang="en-US"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D27709D8-4CDE-F405-8577-0ADA9E457D05}"/>
              </a:ext>
            </a:extLst>
          </p:cNvPr>
          <p:cNvPicPr>
            <a:picLocks noChangeAspect="1"/>
          </p:cNvPicPr>
          <p:nvPr/>
        </p:nvPicPr>
        <p:blipFill>
          <a:blip r:embed="rId4"/>
          <a:stretch>
            <a:fillRect/>
          </a:stretch>
        </p:blipFill>
        <p:spPr>
          <a:xfrm>
            <a:off x="0" y="1640619"/>
            <a:ext cx="5450076" cy="4917678"/>
          </a:xfrm>
          <a:prstGeom prst="rect">
            <a:avLst/>
          </a:prstGeom>
        </p:spPr>
      </p:pic>
      <p:pic>
        <p:nvPicPr>
          <p:cNvPr id="7" name="Picture 6">
            <a:extLst>
              <a:ext uri="{FF2B5EF4-FFF2-40B4-BE49-F238E27FC236}">
                <a16:creationId xmlns:a16="http://schemas.microsoft.com/office/drawing/2014/main" id="{00EBFD44-72D8-DA8D-E18A-3D281E0A2A57}"/>
              </a:ext>
            </a:extLst>
          </p:cNvPr>
          <p:cNvPicPr>
            <a:picLocks noChangeAspect="1"/>
          </p:cNvPicPr>
          <p:nvPr/>
        </p:nvPicPr>
        <p:blipFill>
          <a:blip r:embed="rId5"/>
          <a:stretch>
            <a:fillRect/>
          </a:stretch>
        </p:blipFill>
        <p:spPr>
          <a:xfrm>
            <a:off x="5627497" y="1640619"/>
            <a:ext cx="6409828" cy="248303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pitchFamily="34" charset="0"/>
              </a:rPr>
              <a:t>Pie chart showing the success percentage achieved by each launch site</a:t>
            </a:r>
            <a:endParaRPr lang="en-US"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402A7277-DA7C-9E39-1E48-631AE42ACD0E}"/>
              </a:ext>
            </a:extLst>
          </p:cNvPr>
          <p:cNvPicPr>
            <a:picLocks noChangeAspect="1"/>
          </p:cNvPicPr>
          <p:nvPr/>
        </p:nvPicPr>
        <p:blipFill>
          <a:blip r:embed="rId3"/>
          <a:stretch>
            <a:fillRect/>
          </a:stretch>
        </p:blipFill>
        <p:spPr>
          <a:xfrm>
            <a:off x="0" y="1575377"/>
            <a:ext cx="12192000" cy="307467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4" name="Picture 3">
            <a:extLst>
              <a:ext uri="{FF2B5EF4-FFF2-40B4-BE49-F238E27FC236}">
                <a16:creationId xmlns:a16="http://schemas.microsoft.com/office/drawing/2014/main" id="{E5D4DDFF-0B3E-1B5F-F698-47FD8F7DF1C2}"/>
              </a:ext>
            </a:extLst>
          </p:cNvPr>
          <p:cNvPicPr>
            <a:picLocks noChangeAspect="1"/>
          </p:cNvPicPr>
          <p:nvPr/>
        </p:nvPicPr>
        <p:blipFill>
          <a:blip r:embed="rId3"/>
          <a:stretch>
            <a:fillRect/>
          </a:stretch>
        </p:blipFill>
        <p:spPr>
          <a:xfrm>
            <a:off x="156794" y="1297265"/>
            <a:ext cx="3814941" cy="2991057"/>
          </a:xfrm>
          <a:prstGeom prst="rect">
            <a:avLst/>
          </a:prstGeom>
        </p:spPr>
      </p:pic>
      <p:pic>
        <p:nvPicPr>
          <p:cNvPr id="7" name="Picture 6">
            <a:extLst>
              <a:ext uri="{FF2B5EF4-FFF2-40B4-BE49-F238E27FC236}">
                <a16:creationId xmlns:a16="http://schemas.microsoft.com/office/drawing/2014/main" id="{B9B9E734-BD7D-E92B-BFDD-A6D28E5A9EBE}"/>
              </a:ext>
            </a:extLst>
          </p:cNvPr>
          <p:cNvPicPr>
            <a:picLocks noChangeAspect="1"/>
          </p:cNvPicPr>
          <p:nvPr/>
        </p:nvPicPr>
        <p:blipFill>
          <a:blip r:embed="rId4"/>
          <a:stretch>
            <a:fillRect/>
          </a:stretch>
        </p:blipFill>
        <p:spPr>
          <a:xfrm>
            <a:off x="3971735" y="1470536"/>
            <a:ext cx="3814941" cy="2991057"/>
          </a:xfrm>
          <a:prstGeom prst="rect">
            <a:avLst/>
          </a:prstGeom>
        </p:spPr>
      </p:pic>
      <p:pic>
        <p:nvPicPr>
          <p:cNvPr id="10" name="Picture 9">
            <a:extLst>
              <a:ext uri="{FF2B5EF4-FFF2-40B4-BE49-F238E27FC236}">
                <a16:creationId xmlns:a16="http://schemas.microsoft.com/office/drawing/2014/main" id="{94A7AD55-1F17-F239-728B-B021AF33BB9D}"/>
              </a:ext>
            </a:extLst>
          </p:cNvPr>
          <p:cNvPicPr>
            <a:picLocks noChangeAspect="1"/>
          </p:cNvPicPr>
          <p:nvPr/>
        </p:nvPicPr>
        <p:blipFill>
          <a:blip r:embed="rId5"/>
          <a:stretch>
            <a:fillRect/>
          </a:stretch>
        </p:blipFill>
        <p:spPr>
          <a:xfrm>
            <a:off x="7780253" y="1514892"/>
            <a:ext cx="3677719" cy="2991056"/>
          </a:xfrm>
          <a:prstGeom prst="rect">
            <a:avLst/>
          </a:prstGeom>
        </p:spPr>
      </p:pic>
      <p:pic>
        <p:nvPicPr>
          <p:cNvPr id="12" name="Picture 11">
            <a:extLst>
              <a:ext uri="{FF2B5EF4-FFF2-40B4-BE49-F238E27FC236}">
                <a16:creationId xmlns:a16="http://schemas.microsoft.com/office/drawing/2014/main" id="{C541C39D-8F8A-9380-29E4-85F14530ED42}"/>
              </a:ext>
            </a:extLst>
          </p:cNvPr>
          <p:cNvPicPr>
            <a:picLocks noChangeAspect="1"/>
          </p:cNvPicPr>
          <p:nvPr/>
        </p:nvPicPr>
        <p:blipFill>
          <a:blip r:embed="rId6"/>
          <a:stretch>
            <a:fillRect/>
          </a:stretch>
        </p:blipFill>
        <p:spPr>
          <a:xfrm>
            <a:off x="135546" y="3964331"/>
            <a:ext cx="3646781" cy="29158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00048" y="2470245"/>
            <a:ext cx="2579428" cy="370671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200" dirty="0">
                <a:latin typeface="Abadi" panose="020B0604020104020204" pitchFamily="34" charset="0"/>
              </a:rPr>
              <a:t>Scatter plot of Payload vs Launch Outcome for all sites, with different payload selected in the range slider</a:t>
            </a:r>
            <a:endParaRPr lang="en-US" sz="2200"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97F8FAEC-F703-86B5-74F2-8DFF1F9AADEF}"/>
              </a:ext>
            </a:extLst>
          </p:cNvPr>
          <p:cNvPicPr>
            <a:picLocks noChangeAspect="1"/>
          </p:cNvPicPr>
          <p:nvPr/>
        </p:nvPicPr>
        <p:blipFill>
          <a:blip r:embed="rId3"/>
          <a:stretch>
            <a:fillRect/>
          </a:stretch>
        </p:blipFill>
        <p:spPr>
          <a:xfrm>
            <a:off x="2047396" y="1284589"/>
            <a:ext cx="7960829" cy="557341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722125" y="2082114"/>
            <a:ext cx="1373874" cy="3811588"/>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8F04E84-AFD1-2004-06F2-E3A81DA7502E}"/>
              </a:ext>
            </a:extLst>
          </p:cNvPr>
          <p:cNvPicPr>
            <a:picLocks noChangeAspect="1"/>
          </p:cNvPicPr>
          <p:nvPr/>
        </p:nvPicPr>
        <p:blipFill>
          <a:blip r:embed="rId3"/>
          <a:stretch>
            <a:fillRect/>
          </a:stretch>
        </p:blipFill>
        <p:spPr>
          <a:xfrm>
            <a:off x="734028" y="1337480"/>
            <a:ext cx="7528675" cy="552051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28345" y="1648908"/>
            <a:ext cx="3930556" cy="462857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indicates that the classifier is capable of distinguishing between the various classes. However, the primary issue lies in the false positives, where unsuccessful landings are incorrectly identified as successful landings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37BE6D1-118F-480B-9DCD-59A4DEF1A565}"/>
              </a:ext>
            </a:extLst>
          </p:cNvPr>
          <p:cNvPicPr>
            <a:picLocks noChangeAspect="1"/>
          </p:cNvPicPr>
          <p:nvPr/>
        </p:nvPicPr>
        <p:blipFill>
          <a:blip r:embed="rId3"/>
          <a:stretch>
            <a:fillRect/>
          </a:stretch>
        </p:blipFill>
        <p:spPr>
          <a:xfrm>
            <a:off x="558181" y="1648908"/>
            <a:ext cx="5838095" cy="462857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3140"/>
            <a:ext cx="10844234" cy="464325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draw the following conclusions:</a:t>
            </a:r>
          </a:p>
          <a:p>
            <a:pPr>
              <a:lnSpc>
                <a:spcPct val="100000"/>
              </a:lnSpc>
              <a:spcBef>
                <a:spcPts val="1400"/>
              </a:spcBef>
            </a:pPr>
            <a:r>
              <a:rPr lang="en-US" sz="2200" dirty="0">
                <a:solidFill>
                  <a:schemeClr val="accent3">
                    <a:lumMod val="25000"/>
                  </a:schemeClr>
                </a:solidFill>
                <a:latin typeface="Abadi" panose="020B0604020104020204" pitchFamily="34" charset="0"/>
              </a:rPr>
              <a:t>• The higher the number of flights from a launch site, the higher the success rate at that site.</a:t>
            </a:r>
          </a:p>
          <a:p>
            <a:pPr>
              <a:lnSpc>
                <a:spcPct val="100000"/>
              </a:lnSpc>
              <a:spcBef>
                <a:spcPts val="1400"/>
              </a:spcBef>
            </a:pPr>
            <a:r>
              <a:rPr lang="en-US" sz="2200" dirty="0">
                <a:solidFill>
                  <a:schemeClr val="accent3">
                    <a:lumMod val="25000"/>
                  </a:schemeClr>
                </a:solidFill>
                <a:latin typeface="Abadi" panose="020B0604020104020204" pitchFamily="34" charset="0"/>
              </a:rPr>
              <a:t>• The launch success rate has been on the rise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 Orbits ES-L1, GEO, HEO, SSO, and VLEO have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 KSC LC-39A has the most successful launches of any launch site.</a:t>
            </a:r>
          </a:p>
          <a:p>
            <a:pPr>
              <a:lnSpc>
                <a:spcPct val="100000"/>
              </a:lnSpc>
              <a:spcBef>
                <a:spcPts val="1400"/>
              </a:spcBef>
            </a:pPr>
            <a:r>
              <a:rPr lang="en-US" sz="2200" dirty="0">
                <a:solidFill>
                  <a:schemeClr val="accent3">
                    <a:lumMod val="25000"/>
                  </a:schemeClr>
                </a:solidFill>
                <a:latin typeface="Abadi" panose="020B0604020104020204" pitchFamily="34" charset="0"/>
              </a:rPr>
              <a:t>• 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600" b="0" i="0" dirty="0">
                <a:solidFill>
                  <a:schemeClr val="tx1"/>
                </a:solidFill>
                <a:effectLst/>
                <a:latin typeface="Söhne"/>
              </a:rPr>
              <a:t>The libraries used are requests, pandas, </a:t>
            </a:r>
            <a:r>
              <a:rPr lang="en-US" sz="6600" b="0" i="0" dirty="0" err="1">
                <a:solidFill>
                  <a:schemeClr val="tx1"/>
                </a:solidFill>
                <a:effectLst/>
                <a:latin typeface="Söhne"/>
              </a:rPr>
              <a:t>numpy</a:t>
            </a:r>
            <a:r>
              <a:rPr lang="en-US" sz="6600" b="0" i="0" dirty="0">
                <a:solidFill>
                  <a:schemeClr val="tx1"/>
                </a:solidFill>
                <a:effectLst/>
                <a:latin typeface="Söhne"/>
              </a:rPr>
              <a:t>, and datetime. Helper functions are defined to extract information from the SpaceX API, including booster name, launch site name and coordinates, payload mass and orbit, spacecraft information, and landing outcome. The data is collected from the SpaceX API. </a:t>
            </a:r>
            <a:r>
              <a:rPr lang="en-US" sz="7600" dirty="0">
                <a:solidFill>
                  <a:schemeClr val="tx1"/>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used the get request to the SpaceX API to collect data, clean the requested data and did some basic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https://github.com/Tunggbe/SpaceY/blob/main/SpaceY/Week%201/Collecting%20the%20data.ipynb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0CC23138-6E88-A0F6-91A4-6BA381ABAC80}"/>
              </a:ext>
            </a:extLst>
          </p:cNvPr>
          <p:cNvPicPr>
            <a:picLocks noChangeAspect="1"/>
          </p:cNvPicPr>
          <p:nvPr/>
        </p:nvPicPr>
        <p:blipFill>
          <a:blip r:embed="rId3"/>
          <a:stretch>
            <a:fillRect/>
          </a:stretch>
        </p:blipFill>
        <p:spPr>
          <a:xfrm>
            <a:off x="5942725" y="2399664"/>
            <a:ext cx="5428537" cy="297973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applied web scrapping to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Falcon 9 launch records with </a:t>
            </a:r>
            <a:r>
              <a:rPr lang="en-US" sz="2200" dirty="0" err="1">
                <a:solidFill>
                  <a:schemeClr val="accent3">
                    <a:lumMod val="25000"/>
                  </a:schemeClr>
                </a:solidFill>
                <a:latin typeface="Abadi" panose="020B0604020104020204" pitchFamily="34" charset="0"/>
              </a:rPr>
              <a:t>BeautifulShoup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https://github.com/Tunggbe/SpaceY/blob/main/SpaceY/Week%201/Collecting%20the%20data.ipynb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401AEBB6-7A0D-DB04-03D2-7267DF76C31B}"/>
              </a:ext>
            </a:extLst>
          </p:cNvPr>
          <p:cNvPicPr>
            <a:picLocks noChangeAspect="1"/>
          </p:cNvPicPr>
          <p:nvPr/>
        </p:nvPicPr>
        <p:blipFill>
          <a:blip r:embed="rId3"/>
          <a:stretch>
            <a:fillRect/>
          </a:stretch>
        </p:blipFill>
        <p:spPr>
          <a:xfrm>
            <a:off x="5952541" y="2348515"/>
            <a:ext cx="5317048" cy="226384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847</TotalTime>
  <Words>1970</Words>
  <Application>Microsoft Office PowerPoint</Application>
  <PresentationFormat>Widescreen</PresentationFormat>
  <Paragraphs>207</Paragraphs>
  <Slides>46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Nguyen Thanh Tung 20229125</cp:lastModifiedBy>
  <cp:revision>199</cp:revision>
  <dcterms:created xsi:type="dcterms:W3CDTF">2021-04-29T18:58:34Z</dcterms:created>
  <dcterms:modified xsi:type="dcterms:W3CDTF">2023-05-03T20:59:57Z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